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2" r:id="rId5"/>
    <p:sldId id="413" r:id="rId6"/>
    <p:sldId id="414" r:id="rId7"/>
    <p:sldId id="422" r:id="rId8"/>
    <p:sldId id="423" r:id="rId9"/>
    <p:sldId id="424" r:id="rId10"/>
    <p:sldId id="415" r:id="rId11"/>
    <p:sldId id="416" r:id="rId12"/>
    <p:sldId id="417" r:id="rId13"/>
    <p:sldId id="418" r:id="rId14"/>
    <p:sldId id="419" r:id="rId15"/>
    <p:sldId id="420" r:id="rId16"/>
    <p:sldId id="425" r:id="rId17"/>
    <p:sldId id="421" r:id="rId18"/>
    <p:sldId id="426" r:id="rId19"/>
    <p:sldId id="427" r:id="rId20"/>
    <p:sldId id="428" r:id="rId21"/>
    <p:sldId id="429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1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3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6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一、</a:t>
            </a:r>
            <a:r>
              <a:rPr lang="en-US" altLang="zh-CN"/>
              <a:t>Spring Core</a:t>
            </a:r>
            <a:r>
              <a:rPr lang="zh-CN" altLang="en-US"/>
              <a:t>入门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关于</a:t>
            </a:r>
            <a:r>
              <a:rPr lang="en-US" altLang="zh-CN"/>
              <a:t>IOC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1600"/>
              <a:t>在面向对象设计的软件系统中，它的底层都是由N个对象构成的，各个对象之间通过相互合作，最终实现系统地业务逻辑。</a:t>
            </a:r>
            <a:endParaRPr lang="en-US" altLang="zh-CN" sz="1600"/>
          </a:p>
          <a:p>
            <a:endParaRPr lang="en-US" altLang="zh-CN" sz="1600"/>
          </a:p>
          <a:p>
            <a:endParaRPr lang="en-US" altLang="zh-CN" sz="1600"/>
          </a:p>
          <a:p>
            <a:endParaRPr lang="en-US" altLang="zh-CN" sz="1600"/>
          </a:p>
          <a:p>
            <a:endParaRPr lang="en-US" altLang="zh-CN" sz="1600"/>
          </a:p>
          <a:p>
            <a:endParaRPr lang="en-US" altLang="zh-CN" sz="1600"/>
          </a:p>
          <a:p>
            <a:endParaRPr lang="en-US" altLang="zh-CN" sz="1600"/>
          </a:p>
          <a:p>
            <a:r>
              <a:rPr lang="en-US" altLang="zh-CN" sz="1600"/>
              <a:t>对象之间的耦合关系是无法避免的，也是必要的，这是协同工作的基础。现在，伴随着工业级应用的规模越来越庞大，对象之间的依赖关系也越来越复杂，经常会出现对象之间的多重依赖性关系，因此，架构师和设计师对于系统的分析和设计，将面临更大的挑战。对象之间耦合度过高的系统，必然会出现牵一发而动全身的情形。</a:t>
            </a:r>
            <a:endParaRPr lang="en-US" altLang="zh-CN" sz="1600"/>
          </a:p>
          <a:p>
            <a:r>
              <a:rPr lang="en-US" altLang="zh-CN" sz="1600"/>
              <a:t>耦合关系不仅会出现在对象与对象之间，也会出现在软件系统的各模块之间，以及软件系统和硬件系统之间。如何降低系统之间、模块之间和对象之间的耦合度，是软件工程永远追求的目标之一。</a:t>
            </a:r>
            <a:endParaRPr lang="en-US" altLang="zh-CN" sz="16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1865" y="1806575"/>
            <a:ext cx="4088130" cy="23888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What is IOC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400"/>
              <a:t>IOC是Inversion of Control的缩写，多数书籍翻译成“控制反转”。</a:t>
            </a:r>
            <a:endParaRPr lang="zh-CN" altLang="en-US" sz="1400"/>
          </a:p>
          <a:p>
            <a:r>
              <a:rPr lang="zh-CN" altLang="en-US" sz="1400"/>
              <a:t>简单来说就是把复杂系统分解成相互合作的对象，这些对象类通过封装以后，内部实现对外部是透明的，从而降低了解决问题的复杂度，而且可以灵活地被重用和扩展。</a:t>
            </a:r>
            <a:endParaRPr lang="zh-CN" altLang="en-US" sz="1400"/>
          </a:p>
          <a:p>
            <a:r>
              <a:rPr lang="zh-CN" altLang="en-US" sz="1400"/>
              <a:t>IOC理论提出的观点大体是这样的：借助于“第三方”实现具有依赖关系的对象之间的解耦。如左图：</a:t>
            </a:r>
            <a:endParaRPr lang="zh-CN" altLang="en-US" sz="1400"/>
          </a:p>
          <a:p>
            <a:endParaRPr lang="zh-CN" altLang="en-US" sz="1400"/>
          </a:p>
          <a:p>
            <a:endParaRPr lang="zh-CN" altLang="en-US" sz="1400"/>
          </a:p>
          <a:p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由于引进了中间位置的“第三方”，也就是IOC容器，使得A、B、C、D这4个对象没有了耦合关系，齿轮之间的传动全部依靠“第三方”了，全部对象的控制权全部上缴给“第三方”IOC容器，所以，IOC容器成了整个系统的关键核心，它起到了一种类似“粘合剂”的作用，把系统中的所有对象粘合在一起发挥作用，如果没有这个“粘合剂”，对象与对象之间会彼此失去联系，这就是有人把IOC容器比喻成“粘合剂”的由来。</a:t>
            </a:r>
            <a:endParaRPr lang="zh-CN" altLang="en-US" sz="1400"/>
          </a:p>
          <a:p>
            <a:r>
              <a:rPr lang="zh-CN" altLang="en-US" sz="1400"/>
              <a:t>如果我们去除中间的部分，如右图，就是我们要实现整个系统所需要完成的全部内容。这时候，A、B、C、D这4个对象之间已经没有了耦合关系，彼此毫无联系，这样的话，当你在实现A的时候，根本无须再去考虑B、C和D了，对象之间的依赖关系已经降低到了最低程度。</a:t>
            </a:r>
            <a:endParaRPr lang="zh-CN" altLang="en-US" sz="14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335" y="2488565"/>
            <a:ext cx="3038475" cy="14947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700" y="2488565"/>
            <a:ext cx="3097530" cy="14986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控制反转（</a:t>
            </a:r>
            <a:r>
              <a:rPr lang="en-US" altLang="zh-CN"/>
              <a:t>IOC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 sz="1400"/>
              <a:t>软件系统在没有引入IOC容器之前，如左图片所示，对象A依赖于对象B，那么对象A在初始化或者运行到某一点的时候，自己必须主动去创建对象B或者使用已经创建的对象B。无论是创建还是使用对象B，控制权都在自己手上。</a:t>
            </a:r>
            <a:endParaRPr lang="zh-CN" altLang="en-US" sz="1400"/>
          </a:p>
          <a:p>
            <a:r>
              <a:rPr lang="zh-CN" altLang="en-US" sz="1400"/>
              <a:t>软件系统在引入IOC容器之后，这种情形就完全改变了，如右图所示，由于IOC容器的加入，对象A与对象B之间失去了直接联系，所以，当对象A运行到需要对象B的时候，IOC容器会主动创建一个对象B注入到对象A需要的地方。</a:t>
            </a:r>
            <a:endParaRPr lang="zh-CN" altLang="en-US" sz="1400"/>
          </a:p>
          <a:p>
            <a:r>
              <a:rPr lang="zh-CN" altLang="en-US" sz="1400"/>
              <a:t>通过前后的对比，可以看出：对象A获得依赖对象B的过程,由主动行为变为了被动行为，控制权颠倒过来了，这就是“控制反转”这个名称的由来。</a:t>
            </a:r>
            <a:endParaRPr lang="zh-CN" altLang="en-US" sz="14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9105" y="1125220"/>
            <a:ext cx="3587115" cy="195707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210" y="1125220"/>
            <a:ext cx="3977640" cy="19570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IOC也叫依赖注入(DI)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2004年，Martin Fowler探讨了同一个问题，既然IOC是控制反转，那么到底是“哪些方面的控制被反转了呢？”，经过详细地分析和论证后，他得出了答案：“获得依赖对象的过程被反转了”。控制被反转之后，获得依赖对象的过程由自身管理变为了由IOC容器主动注入。于是，他给“控制反转”取了一个更合适的名字叫做“依赖注入（Dependency Injection）”。他的这个答案，实际上给出了实现IOC的方法：注入。所谓依赖注入，就是由IOC容器在运行期间，动态地将某种依赖关系注入到对象之中。</a:t>
            </a:r>
            <a:endParaRPr lang="zh-CN" altLang="en-US"/>
          </a:p>
          <a:p>
            <a:r>
              <a:rPr lang="zh-CN" altLang="en-US"/>
              <a:t>所以，依赖注入(DI)和控制反转(IOC)是从不同的角度的描述的同一件事情，就是指通过引入IOC容器，利用依赖关系注入的方式，实现对象之间的解耦。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IOC</a:t>
            </a:r>
            <a:r>
              <a:t>容器的优缺点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软件系统中由于引入了第三方IOC容器，生成对象的步骤变得有些复杂，本来是两者之间的事情，又凭空多出一道手续，所以，我们在刚开始使用IOC框架的时候，会感觉系统变得不太直观。所以，引入了一个全新的框架，就会增加团队成员学习和认识的培训成本，并且在以后的运行维护中，还得让新加入者具备同样的知识体系。</a:t>
            </a:r>
            <a:endParaRPr lang="zh-CN" altLang="en-US"/>
          </a:p>
          <a:p>
            <a:r>
              <a:rPr lang="zh-CN" altLang="en-US"/>
              <a:t>由于IOC容器生成对象是通过反射方式，在运行效率上有一定的损耗。如果你要追求运行效率的话，就必须对此进行权衡。</a:t>
            </a:r>
            <a:endParaRPr lang="zh-CN" altLang="en-US"/>
          </a:p>
          <a:p>
            <a:r>
              <a:rPr lang="zh-CN" altLang="en-US"/>
              <a:t>具体到IOC框架产品(比如：Spring)来讲，需要进行大量的配制工作，比较繁琐，对于一些小的项目而言，客观上也可能加大一些工作成本。</a:t>
            </a:r>
            <a:endParaRPr lang="zh-CN" altLang="en-US"/>
          </a:p>
          <a:p>
            <a:r>
              <a:rPr lang="zh-CN" altLang="en-US"/>
              <a:t>IOC框架产品本身的成熟度需要进行评估，如果引入一个不成熟的IOC框架产品，那么会影响到整个项目，所以这也是一个隐性的风险。</a:t>
            </a:r>
            <a:endParaRPr lang="zh-CN" altLang="en-US"/>
          </a:p>
          <a:p>
            <a:r>
              <a:rPr lang="zh-CN" altLang="en-US"/>
              <a:t>大体可以得出这样的结论：一些工作量不大的项目或者产品，不太适合使用IOC框架产品。另外，如果团队成员的知识能力欠缺，对于IOC框架产品缺乏深入的理解，也不要贸然引入。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Spring</a:t>
            </a:r>
            <a:r>
              <a:t>框架的使用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引入依赖</a:t>
            </a:r>
            <a:endParaRPr lang="zh-CN" altLang="en-US"/>
          </a:p>
          <a:p>
            <a:r>
              <a:rPr lang="zh-CN" altLang="en-US"/>
              <a:t>配置</a:t>
            </a:r>
            <a:r>
              <a:rPr lang="en-US" altLang="zh-CN"/>
              <a:t>Spring</a:t>
            </a:r>
            <a:r>
              <a:t>初始化文件</a:t>
            </a:r>
          </a:p>
          <a:p>
            <a:r>
              <a:t>初始化</a:t>
            </a:r>
            <a:r>
              <a:rPr lang="en-US" altLang="zh-CN"/>
              <a:t>Bean</a:t>
            </a:r>
            <a:r>
              <a:t>容器</a:t>
            </a:r>
          </a:p>
          <a:p>
            <a:r>
              <a:t>获取</a:t>
            </a:r>
            <a:r>
              <a:rPr lang="en-US" altLang="zh-CN"/>
              <a:t>Bean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引入依赖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100000"/>
              </a:lnSpc>
              <a:buNone/>
            </a:pPr>
            <a:r>
              <a:rPr sz="1400"/>
              <a:t>&lt;dependency&gt;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/>
              <a:t>      &lt;groupId&gt;org.springframework&lt;/groupId&gt;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>
                <a:sym typeface="+mn-ea"/>
              </a:rPr>
              <a:t>      </a:t>
            </a:r>
            <a:r>
              <a:rPr sz="1400"/>
              <a:t>&lt;artifactId&gt;spring-core&lt;/artifactId&gt;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>
                <a:sym typeface="+mn-ea"/>
              </a:rPr>
              <a:t>      </a:t>
            </a:r>
            <a:r>
              <a:rPr sz="1400"/>
              <a:t>&lt;version&gt;5.2.7.RELEASE&lt;/version&gt;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/>
              <a:t>&lt;/dependency&gt;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/>
              <a:t>&lt;dependency&gt;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>
                <a:sym typeface="+mn-ea"/>
              </a:rPr>
              <a:t>      </a:t>
            </a:r>
            <a:r>
              <a:rPr sz="1400"/>
              <a:t>&lt;groupId&gt;org.springframework&lt;/groupId&gt;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>
                <a:sym typeface="+mn-ea"/>
              </a:rPr>
              <a:t>      </a:t>
            </a:r>
            <a:r>
              <a:rPr sz="1400"/>
              <a:t>&lt;artifactId&gt;spring-beans&lt;/artifactId&gt;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>
                <a:sym typeface="+mn-ea"/>
              </a:rPr>
              <a:t>      </a:t>
            </a:r>
            <a:r>
              <a:rPr sz="1400"/>
              <a:t>&lt;version&gt;5.2.7.RELEASE&lt;/version&gt;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/>
              <a:t>&lt;/dependency&gt;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/>
              <a:t>&lt;dependency&gt;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>
                <a:sym typeface="+mn-ea"/>
              </a:rPr>
              <a:t>      </a:t>
            </a:r>
            <a:r>
              <a:rPr sz="1400"/>
              <a:t>&lt;groupId&gt;org.springframework&lt;/groupId&gt;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>
                <a:sym typeface="+mn-ea"/>
              </a:rPr>
              <a:t>      </a:t>
            </a:r>
            <a:r>
              <a:rPr sz="1400"/>
              <a:t>&lt;artifactId&gt;spring-context&lt;/artifactId&gt;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>
                <a:sym typeface="+mn-ea"/>
              </a:rPr>
              <a:t>      </a:t>
            </a:r>
            <a:r>
              <a:rPr sz="1400"/>
              <a:t>&lt;version&gt;5.2.7.RELEASE&lt;/version&gt;</a:t>
            </a:r>
            <a:endParaRPr sz="1400"/>
          </a:p>
          <a:p>
            <a:pPr marL="0" indent="0">
              <a:lnSpc>
                <a:spcPct val="100000"/>
              </a:lnSpc>
              <a:buNone/>
            </a:pPr>
            <a:r>
              <a:rPr sz="1400"/>
              <a:t>&lt;/dependency&gt;</a:t>
            </a:r>
            <a:endParaRPr sz="1400"/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配置</a:t>
            </a:r>
            <a:r>
              <a:rPr lang="en-US" altLang="zh-CN">
                <a:sym typeface="+mn-ea"/>
              </a:rPr>
              <a:t>Spring</a:t>
            </a:r>
            <a:r>
              <a:rPr>
                <a:sym typeface="+mn-ea"/>
              </a:rPr>
              <a:t>初始化文件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打开</a:t>
            </a:r>
            <a:r>
              <a:rPr lang="en-US" altLang="zh-CN"/>
              <a:t>IDEA</a:t>
            </a:r>
            <a:r>
              <a:t>工具，在项目名称上点击右键</a:t>
            </a:r>
            <a:endParaRPr lang="en-US" altLang="zh-CN"/>
          </a:p>
          <a:p>
            <a:r>
              <a:rPr lang="en-US" altLang="zh-CN"/>
              <a:t>Add Farmework Support</a:t>
            </a:r>
            <a:endParaRPr lang="en-US" altLang="zh-CN"/>
          </a:p>
          <a:p>
            <a:r>
              <a:t>选择</a:t>
            </a:r>
            <a:r>
              <a:rPr lang="en-US" altLang="zh-CN"/>
              <a:t>Spring</a:t>
            </a:r>
            <a:r>
              <a:t>根节点</a:t>
            </a:r>
          </a:p>
          <a:p>
            <a:r>
              <a:rPr>
                <a:sym typeface="+mn-ea"/>
              </a:rPr>
              <a:t>勾上</a:t>
            </a:r>
            <a:r>
              <a:rPr lang="en-US" altLang="zh-CN"/>
              <a:t>Create config file</a:t>
            </a:r>
            <a:r>
              <a:t>选项</a:t>
            </a:r>
          </a:p>
          <a:p>
            <a:r>
              <a:t>将生成的文件移至</a:t>
            </a:r>
            <a:r>
              <a:rPr lang="en-US" altLang="zh-CN"/>
              <a:t>resources</a:t>
            </a:r>
            <a:r>
              <a:t>文件夹</a:t>
            </a: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初始化</a:t>
            </a:r>
            <a:r>
              <a:rPr lang="en-US" altLang="zh-CN"/>
              <a:t>Bean</a:t>
            </a:r>
            <a:r>
              <a:t>容器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基础包</a:t>
            </a:r>
            <a:endParaRPr lang="zh-CN" altLang="en-US"/>
          </a:p>
          <a:p>
            <a:pPr lvl="1"/>
            <a:r>
              <a:rPr lang="zh-CN" altLang="en-US"/>
              <a:t>org.springframework</a:t>
            </a:r>
            <a:r>
              <a:rPr lang="en-US" altLang="zh-CN"/>
              <a:t>.beans</a:t>
            </a:r>
            <a:endParaRPr lang="en-US" altLang="zh-CN"/>
          </a:p>
          <a:p>
            <a:pPr lvl="1"/>
            <a:r>
              <a:rPr lang="en-US" altLang="zh-CN"/>
              <a:t>org.springframework.context</a:t>
            </a:r>
            <a:endParaRPr lang="en-US" altLang="zh-CN"/>
          </a:p>
          <a:p>
            <a:pPr lvl="1"/>
            <a:r>
              <a:rPr lang="en-US" altLang="zh-CN"/>
              <a:t>BeanFactory				</a:t>
            </a:r>
            <a:r>
              <a:t>提供配置结构和基本功能，加载并初始化</a:t>
            </a:r>
            <a:r>
              <a:rPr lang="en-US" altLang="zh-CN"/>
              <a:t>Bean</a:t>
            </a:r>
            <a:endParaRPr lang="en-US" altLang="zh-CN"/>
          </a:p>
          <a:p>
            <a:pPr lvl="1"/>
            <a:r>
              <a:rPr lang="en-US" altLang="zh-CN"/>
              <a:t>ApplicationContext			</a:t>
            </a:r>
            <a:r>
              <a:t>保存</a:t>
            </a:r>
            <a:r>
              <a:rPr lang="en-US" altLang="zh-CN"/>
              <a:t>Bean</a:t>
            </a:r>
            <a:r>
              <a:t>对象，并在</a:t>
            </a:r>
            <a:r>
              <a:rPr lang="en-US" altLang="zh-CN"/>
              <a:t>Spring</a:t>
            </a:r>
            <a:r>
              <a:t>中广泛使用</a:t>
            </a:r>
          </a:p>
          <a:p>
            <a:pPr lvl="0"/>
            <a:r>
              <a:t>获取</a:t>
            </a:r>
            <a:r>
              <a:rPr lang="en-US" altLang="zh-CN"/>
              <a:t>ApplicationContext</a:t>
            </a:r>
            <a:r>
              <a:t>的</a:t>
            </a:r>
            <a:r>
              <a:rPr>
                <a:sym typeface="+mn-ea"/>
              </a:rPr>
              <a:t>方式</a:t>
            </a:r>
            <a:endParaRPr lang="en-US" altLang="zh-CN"/>
          </a:p>
          <a:p>
            <a:pPr lvl="1"/>
            <a:r>
              <a:t>本地文件</a:t>
            </a:r>
          </a:p>
          <a:p>
            <a:pPr lvl="2"/>
            <a:r>
              <a:t>FileSystemXmlApplicationContext</a:t>
            </a:r>
          </a:p>
          <a:p>
            <a:pPr lvl="1"/>
            <a:r>
              <a:rPr lang="en-US" altLang="zh-CN"/>
              <a:t>Classpath</a:t>
            </a:r>
            <a:endParaRPr lang="en-US" altLang="zh-CN"/>
          </a:p>
          <a:p>
            <a:pPr lvl="2"/>
            <a:r>
              <a:rPr lang="en-US" altLang="zh-CN"/>
              <a:t>ClassPathXmlApplicationContext</a:t>
            </a:r>
            <a:endParaRPr lang="en-US" altLang="zh-CN"/>
          </a:p>
          <a:p>
            <a:pPr lvl="1"/>
            <a:r>
              <a:rPr lang="en-US" altLang="zh-CN"/>
              <a:t>Web</a:t>
            </a:r>
            <a:r>
              <a:t>应用中依赖</a:t>
            </a:r>
            <a:r>
              <a:rPr lang="en-US" altLang="zh-CN"/>
              <a:t>Servlet</a:t>
            </a:r>
            <a:r>
              <a:t>或者</a:t>
            </a:r>
            <a:r>
              <a:rPr lang="en-US" altLang="zh-CN"/>
              <a:t>Listener</a:t>
            </a:r>
            <a:endParaRPr lang="en-US" altLang="zh-CN"/>
          </a:p>
          <a:p>
            <a:pPr lvl="2"/>
            <a:r>
              <a:t>XmlWebApplicationContext</a:t>
            </a:r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Web</a:t>
            </a:r>
            <a:r>
              <a:rPr>
                <a:sym typeface="+mn-ea"/>
              </a:rPr>
              <a:t>应用中加载</a:t>
            </a:r>
            <a:r>
              <a:rPr lang="en-US" altLang="zh-CN">
                <a:sym typeface="+mn-ea"/>
              </a:rPr>
              <a:t>Spring</a:t>
            </a:r>
            <a:r>
              <a:rPr>
                <a:sym typeface="+mn-ea"/>
              </a:rPr>
              <a:t>容器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web.xml配置listener方式实现加载</a:t>
            </a:r>
            <a:endParaRPr lang="zh-CN" altLang="en-US"/>
          </a:p>
          <a:p>
            <a:pPr marL="342900" lvl="1" indent="0">
              <a:lnSpc>
                <a:spcPct val="70000"/>
              </a:lnSpc>
              <a:buNone/>
            </a:pPr>
            <a:r>
              <a:rPr lang="zh-CN" altLang="en-US"/>
              <a:t>&lt;listener&gt;  </a:t>
            </a:r>
            <a:endParaRPr lang="zh-CN" altLang="en-US"/>
          </a:p>
          <a:p>
            <a:pPr marL="342900" lvl="1" indent="0">
              <a:lnSpc>
                <a:spcPct val="70000"/>
              </a:lnSpc>
              <a:buNone/>
            </a:pPr>
            <a:r>
              <a:rPr lang="zh-CN" altLang="en-US"/>
              <a:t>    &lt;listener-class&gt;org.springframework.web.context.ContextLoaderListener&lt;/listener-class&gt;  </a:t>
            </a:r>
            <a:endParaRPr lang="zh-CN" altLang="en-US"/>
          </a:p>
          <a:p>
            <a:pPr marL="342900" lvl="1" indent="0">
              <a:lnSpc>
                <a:spcPct val="70000"/>
              </a:lnSpc>
              <a:buNone/>
            </a:pPr>
            <a:r>
              <a:rPr lang="zh-CN" altLang="en-US"/>
              <a:t>&lt;/listener&gt;  </a:t>
            </a:r>
            <a:endParaRPr lang="zh-CN" altLang="en-US"/>
          </a:p>
          <a:p>
            <a:pPr marL="342900" lvl="1" indent="0">
              <a:lnSpc>
                <a:spcPct val="70000"/>
              </a:lnSpc>
              <a:buNone/>
            </a:pPr>
            <a:r>
              <a:rPr lang="zh-CN" altLang="en-US"/>
              <a:t>&lt;context-param&gt;  </a:t>
            </a:r>
            <a:endParaRPr lang="zh-CN" altLang="en-US"/>
          </a:p>
          <a:p>
            <a:pPr marL="342900" lvl="1" indent="0">
              <a:lnSpc>
                <a:spcPct val="70000"/>
              </a:lnSpc>
              <a:buNone/>
            </a:pPr>
            <a:r>
              <a:rPr lang="zh-CN" altLang="en-US"/>
              <a:t>    &lt;param-name&gt;contextConfigLocation&lt;/param-name&gt;  </a:t>
            </a:r>
            <a:endParaRPr lang="zh-CN" altLang="en-US"/>
          </a:p>
          <a:p>
            <a:pPr marL="342900" lvl="1" indent="0">
              <a:lnSpc>
                <a:spcPct val="70000"/>
              </a:lnSpc>
              <a:buNone/>
            </a:pPr>
            <a:r>
              <a:rPr lang="zh-CN" altLang="en-US"/>
              <a:t>    &lt;param-value&gt;/WEB-INF/spring-context.xml&lt;/param-value&gt;  </a:t>
            </a:r>
            <a:endParaRPr lang="zh-CN" altLang="en-US"/>
          </a:p>
          <a:p>
            <a:pPr marL="342900" lvl="1" indent="0">
              <a:lnSpc>
                <a:spcPct val="70000"/>
              </a:lnSpc>
              <a:buNone/>
            </a:pPr>
            <a:r>
              <a:rPr lang="zh-CN" altLang="en-US"/>
              <a:t>&lt;/context-param&gt;</a:t>
            </a:r>
            <a:endParaRPr lang="zh-CN" altLang="en-US"/>
          </a:p>
          <a:p>
            <a:r>
              <a:rPr lang="zh-CN" altLang="en-US"/>
              <a:t>web.xml配置servlet方式实现加载</a:t>
            </a:r>
            <a:endParaRPr lang="zh-CN" altLang="en-US"/>
          </a:p>
          <a:p>
            <a:pPr marL="0" lvl="0" indent="0">
              <a:lnSpc>
                <a:spcPct val="70000"/>
              </a:lnSpc>
              <a:buNone/>
            </a:pPr>
            <a:r>
              <a:rPr lang="zh-CN" altLang="en-US"/>
              <a:t>    </a:t>
            </a:r>
            <a:r>
              <a:rPr lang="zh-CN" altLang="en-US" sz="1400"/>
              <a:t>&lt;servlet&gt;</a:t>
            </a:r>
            <a:endParaRPr lang="zh-CN" altLang="en-US" sz="1400"/>
          </a:p>
          <a:p>
            <a:pPr marL="0" lvl="0" indent="0">
              <a:lnSpc>
                <a:spcPct val="70000"/>
              </a:lnSpc>
              <a:buNone/>
            </a:pPr>
            <a:r>
              <a:rPr lang="zh-CN" altLang="en-US" sz="1400"/>
              <a:t>        &lt;servlet-name&gt;springServlet&lt;/servlet-name&gt;</a:t>
            </a:r>
            <a:endParaRPr lang="zh-CN" altLang="en-US" sz="1400"/>
          </a:p>
          <a:p>
            <a:pPr marL="0" lvl="0" indent="0">
              <a:lnSpc>
                <a:spcPct val="70000"/>
              </a:lnSpc>
              <a:buNone/>
            </a:pPr>
            <a:r>
              <a:rPr lang="zh-CN" altLang="en-US" sz="1400"/>
              <a:t>        &lt;servlet-class&gt;org.springframework.web.servlet.DispatcherServlet&lt;/servlet-class&gt;</a:t>
            </a:r>
            <a:endParaRPr lang="zh-CN" altLang="en-US" sz="1400"/>
          </a:p>
          <a:p>
            <a:pPr marL="0" lvl="0" indent="0">
              <a:lnSpc>
                <a:spcPct val="70000"/>
              </a:lnSpc>
              <a:buNone/>
            </a:pPr>
            <a:r>
              <a:rPr lang="zh-CN" altLang="en-US" sz="1400"/>
              <a:t>        &lt;init-param&gt;</a:t>
            </a:r>
            <a:endParaRPr lang="zh-CN" altLang="en-US" sz="1400"/>
          </a:p>
          <a:p>
            <a:pPr marL="0" lvl="0" indent="0">
              <a:lnSpc>
                <a:spcPct val="70000"/>
              </a:lnSpc>
              <a:buNone/>
            </a:pPr>
            <a:r>
              <a:rPr lang="zh-CN" altLang="en-US" sz="1400"/>
              <a:t>            &lt;param-name&gt;contextConfigLocation&lt;/param-name&gt;</a:t>
            </a:r>
            <a:endParaRPr lang="zh-CN" altLang="en-US" sz="1400"/>
          </a:p>
          <a:p>
            <a:pPr marL="0" lvl="0" indent="0">
              <a:lnSpc>
                <a:spcPct val="70000"/>
              </a:lnSpc>
              <a:buNone/>
            </a:pPr>
            <a:r>
              <a:rPr lang="zh-CN" altLang="en-US" sz="1400"/>
              <a:t>            &lt;param-value&gt;classpath*:/spring-mvc*.xml&lt;/param-value&gt;</a:t>
            </a:r>
            <a:endParaRPr lang="zh-CN" altLang="en-US" sz="1400"/>
          </a:p>
          <a:p>
            <a:pPr marL="0" lvl="0" indent="0">
              <a:lnSpc>
                <a:spcPct val="70000"/>
              </a:lnSpc>
              <a:buNone/>
            </a:pPr>
            <a:r>
              <a:rPr lang="zh-CN" altLang="en-US" sz="1400"/>
              <a:t>        &lt;/init-param&gt;</a:t>
            </a:r>
            <a:endParaRPr lang="zh-CN" altLang="en-US" sz="1400"/>
          </a:p>
          <a:p>
            <a:pPr marL="0" lvl="0" indent="0">
              <a:lnSpc>
                <a:spcPct val="70000"/>
              </a:lnSpc>
              <a:buNone/>
            </a:pPr>
            <a:r>
              <a:rPr lang="zh-CN" altLang="en-US" sz="1400"/>
              <a:t>        &lt;load-on-startup&gt;1&lt;/load-on-startup&gt;</a:t>
            </a:r>
            <a:endParaRPr lang="zh-CN" altLang="en-US" sz="1400"/>
          </a:p>
          <a:p>
            <a:pPr marL="0" lvl="0" indent="0">
              <a:lnSpc>
                <a:spcPct val="70000"/>
              </a:lnSpc>
              <a:buNone/>
            </a:pPr>
            <a:r>
              <a:rPr lang="zh-CN" altLang="en-US" sz="1400"/>
              <a:t>    &lt;/servlet&gt;</a:t>
            </a:r>
            <a:endParaRPr lang="zh-CN" altLang="en-US" sz="140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Spring</a:t>
            </a:r>
            <a:r>
              <a:t>概况</a:t>
            </a:r>
          </a:p>
          <a:p>
            <a:r>
              <a:rPr lang="en-US" altLang="zh-CN"/>
              <a:t>Spring</a:t>
            </a:r>
            <a:r>
              <a:t>框架</a:t>
            </a:r>
          </a:p>
          <a:p>
            <a:r>
              <a:rPr lang="en-US" altLang="zh-CN"/>
              <a:t>IOC</a:t>
            </a:r>
            <a:r>
              <a:t>容器</a:t>
            </a:r>
          </a:p>
          <a:p>
            <a:r>
              <a:rPr lang="en-US" altLang="zh-CN"/>
              <a:t>Spring Bean</a:t>
            </a:r>
            <a:r>
              <a:t>装配</a:t>
            </a:r>
          </a:p>
          <a:p>
            <a:r>
              <a:rPr lang="en-US" altLang="zh-CN"/>
              <a:t>AOP</a:t>
            </a:r>
            <a:endParaRPr lang="en-US" altLang="zh-CN"/>
          </a:p>
          <a:p>
            <a:r>
              <a:rPr lang="en-US" altLang="zh-CN"/>
              <a:t>Spring对AspectJ的支持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Spring</a:t>
            </a:r>
            <a:r>
              <a:t>注入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Spring</a:t>
            </a:r>
            <a:r>
              <a:t>注入是指在启动</a:t>
            </a:r>
            <a:r>
              <a:rPr lang="en-US" altLang="zh-CN"/>
              <a:t>Spring</a:t>
            </a:r>
            <a:r>
              <a:t>容器加载</a:t>
            </a:r>
            <a:r>
              <a:rPr lang="en-US" altLang="zh-CN"/>
              <a:t>Bean</a:t>
            </a:r>
            <a:r>
              <a:rPr>
                <a:sym typeface="+mn-ea"/>
              </a:rPr>
              <a:t>配置</a:t>
            </a:r>
            <a:r>
              <a:t>的时候，完成对变量的赋值行为</a:t>
            </a:r>
          </a:p>
          <a:p>
            <a:r>
              <a:t>常用的两种注入方式</a:t>
            </a:r>
          </a:p>
          <a:p>
            <a:pPr lvl="1"/>
            <a:r>
              <a:t>设值注入，需要对属性添加</a:t>
            </a:r>
            <a:r>
              <a:rPr lang="en-US" altLang="zh-CN"/>
              <a:t>setter</a:t>
            </a:r>
            <a:r>
              <a:t>方法</a:t>
            </a:r>
          </a:p>
          <a:p>
            <a:pPr marL="685800" lvl="2" indent="0">
              <a:buNone/>
            </a:pPr>
            <a:r>
              <a:t>    &lt;bean id="helloService" class="com.jiuyun.service.impl.HelloServiceImpl" &gt;</a:t>
            </a:r>
          </a:p>
          <a:p>
            <a:pPr marL="685800" lvl="2" indent="0">
              <a:buNone/>
            </a:pPr>
            <a:r>
              <a:t>        &lt;property name="baseDAO" ref="baseDAO"&gt;&lt;/property&gt;</a:t>
            </a:r>
          </a:p>
          <a:p>
            <a:pPr marL="685800" lvl="2" indent="0">
              <a:buNone/>
            </a:pPr>
            <a:r>
              <a:t>    &lt;/bean&gt;</a:t>
            </a:r>
          </a:p>
          <a:p>
            <a:pPr marL="685800" lvl="2" indent="0">
              <a:buNone/>
            </a:pPr>
            <a:r>
              <a:t>    &lt;bean id="baseDAO" class="com.jiuyun.dao.MyDAO"&gt;&lt;/bean&gt;</a:t>
            </a:r>
          </a:p>
          <a:p>
            <a:pPr lvl="1"/>
            <a:r>
              <a:t>构造注入，需要提供带参数的构造方法</a:t>
            </a:r>
          </a:p>
          <a:p>
            <a:pPr marL="685800" lvl="2" indent="0">
              <a:buNone/>
            </a:pPr>
            <a:r>
              <a:t>    &lt;bean id="helloService" class="com.jiuyun.service.impl.HelloServiceImpl" &gt;</a:t>
            </a:r>
          </a:p>
          <a:p>
            <a:pPr marL="685800" lvl="2" indent="0">
              <a:buNone/>
            </a:pPr>
            <a:r>
              <a:t>        &lt;constructor-arg  name="baseDAO" ref="baseDAO"&gt;&lt;/constructor-arg&gt;</a:t>
            </a:r>
          </a:p>
          <a:p>
            <a:pPr marL="685800" lvl="2" indent="0">
              <a:buNone/>
            </a:pPr>
            <a:r>
              <a:t>    &lt;/bean&gt;</a:t>
            </a:r>
          </a:p>
          <a:p>
            <a:pPr marL="685800" lvl="2" indent="0">
              <a:buNone/>
            </a:pPr>
            <a:r>
              <a:t>    &lt;bean id="baseDAO" class="com.jiuyun.dao.MyDAO"&gt;&lt;/bean&gt;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What is Spring</a:t>
            </a:r>
            <a:r>
              <a:t>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600"/>
              <a:t>Spring框架是由于软件开发的复杂性而创建的。Spring使用的是基本的JavaBean来完成以前只可能由EJB完成的事情。然而，Spring的用途不仅仅限于服务器端的开发。从简单性、可测试性和松耦合性角度而言，绝大部分Java应用都可以从Spring中受益。</a:t>
            </a:r>
            <a:endParaRPr lang="zh-CN" altLang="en-US" sz="1600"/>
          </a:p>
          <a:p>
            <a:pPr lvl="1"/>
            <a:r>
              <a:rPr lang="zh-CN" altLang="en-US"/>
              <a:t>目的：解决企业应用开发的复杂性</a:t>
            </a:r>
            <a:endParaRPr lang="zh-CN" altLang="en-US"/>
          </a:p>
          <a:p>
            <a:pPr lvl="1"/>
            <a:r>
              <a:rPr lang="zh-CN" altLang="en-US"/>
              <a:t>功能：使用基本的JavaBean代替EJB，并提供了更多的企业应用功能</a:t>
            </a:r>
            <a:endParaRPr lang="zh-CN" altLang="en-US"/>
          </a:p>
          <a:p>
            <a:pPr lvl="1"/>
            <a:r>
              <a:rPr lang="zh-CN" altLang="en-US"/>
              <a:t>范围：任何Java应用</a:t>
            </a:r>
            <a:endParaRPr lang="zh-CN" altLang="en-US"/>
          </a:p>
          <a:p>
            <a:r>
              <a:rPr lang="zh-CN" altLang="en-US" sz="1600"/>
              <a:t>Spring是一个轻量级控制反转(IoC)和面向切面(AOP)的容器框架。</a:t>
            </a:r>
            <a:endParaRPr lang="zh-CN" altLang="en-US" sz="1600"/>
          </a:p>
          <a:p>
            <a:r>
              <a:rPr lang="zh-CN" altLang="en-US" sz="1600"/>
              <a:t>Spring的一个最大的目的就是使JAVA EE开发更加容易。同时，Spring之所以与Struts、Hibernate等单层框架不同，是因为Spring致力于提供一个以统一的、高效的方式构造整个应用，并且可以将单层框架以最佳的组合揉和在一起建立一个连贯的体系。可以说Spring是一个提供了更完善开发环境的一个框架，可以为POJO(Plain Ordinary Java Object)对象提供企业级的服务。</a:t>
            </a:r>
            <a:endParaRPr lang="zh-CN" altLang="en-US" sz="1600"/>
          </a:p>
          <a:p>
            <a:r>
              <a:rPr lang="zh-CN" altLang="en-US" sz="1600"/>
              <a:t>提供了面向切面编程的丰富支持，允许通过分离应用的业务逻辑与系统服务进行内聚性的开发。</a:t>
            </a:r>
            <a:endParaRPr lang="zh-CN" altLang="en-US" sz="1600"/>
          </a:p>
          <a:p>
            <a:r>
              <a:rPr lang="zh-CN" altLang="en-US" sz="1600"/>
              <a:t>包含并管理应用对象的配置和生命周期，这个意义上是一种容器</a:t>
            </a:r>
            <a:endParaRPr lang="zh-CN" altLang="en-US" sz="1600"/>
          </a:p>
          <a:p>
            <a:r>
              <a:rPr lang="zh-CN" altLang="en-US" sz="1600"/>
              <a:t>将简单的组件配置、组合成为复杂的应用，这个意义上是一种框架</a:t>
            </a:r>
            <a:endParaRPr lang="zh-CN" altLang="en-US" sz="1600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为什么要用</a:t>
            </a:r>
            <a:r>
              <a:rPr lang="en-US" altLang="zh-CN"/>
              <a:t>Spring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JAVA EE应该更加容易使用。</a:t>
            </a:r>
            <a:endParaRPr lang="zh-CN" altLang="en-US"/>
          </a:p>
          <a:p>
            <a:r>
              <a:rPr lang="zh-CN" altLang="en-US"/>
              <a:t>面向对象的设计比任何实现技术（比如JAVA EE）都重要。</a:t>
            </a:r>
            <a:endParaRPr lang="zh-CN" altLang="en-US"/>
          </a:p>
          <a:p>
            <a:r>
              <a:rPr lang="zh-CN" altLang="en-US"/>
              <a:t>面向接口编程，而不是针对类编程。Spring将使用接口的复杂度降低到零。</a:t>
            </a:r>
            <a:endParaRPr lang="zh-CN" altLang="en-US"/>
          </a:p>
          <a:p>
            <a:r>
              <a:rPr lang="zh-CN" altLang="en-US"/>
              <a:t>代码应该易于测试。Spring框架会帮助你，使代码的测试更加简单。</a:t>
            </a:r>
            <a:endParaRPr lang="zh-CN" altLang="en-US"/>
          </a:p>
          <a:p>
            <a:r>
              <a:rPr lang="zh-CN" altLang="en-US"/>
              <a:t>JavaBean提供了应用程序配置的最好方法。</a:t>
            </a:r>
            <a:endParaRPr lang="zh-CN" altLang="en-US"/>
          </a:p>
          <a:p>
            <a:r>
              <a:rPr lang="zh-CN" altLang="en-US"/>
              <a:t>在Java中，已检查异常（Checked exception）被过度使用。框架不应该迫使你捕获不能恢复的异常。</a:t>
            </a:r>
            <a:endParaRPr lang="zh-CN" altLang="en-US"/>
          </a:p>
          <a:p>
            <a:r>
              <a:rPr lang="en-US" altLang="zh-CN"/>
              <a:t>Spring</a:t>
            </a:r>
            <a:r>
              <a:t>带来了复杂的</a:t>
            </a:r>
            <a:r>
              <a:rPr lang="en-US" altLang="zh-CN"/>
              <a:t>J2EE</a:t>
            </a:r>
            <a:r>
              <a:t>开发的春天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Spring</a:t>
            </a:r>
            <a:r>
              <a:t>整体架构图</a:t>
            </a: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60425" y="1057275"/>
            <a:ext cx="10471150" cy="55429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Spring</a:t>
            </a:r>
            <a:r>
              <a:t>的用途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构建复杂的企业应用（</a:t>
            </a:r>
            <a:r>
              <a:rPr lang="en-US" altLang="zh-CN"/>
              <a:t>Spring MVC+Spring+MyBatis/Hibernate</a:t>
            </a:r>
            <a:r>
              <a:rPr lang="zh-CN" altLang="en-US"/>
              <a:t>）</a:t>
            </a:r>
            <a:endParaRPr lang="zh-CN" altLang="en-US"/>
          </a:p>
          <a:p>
            <a:r>
              <a:t>单独作为</a:t>
            </a:r>
            <a:r>
              <a:rPr lang="en-US" altLang="zh-CN"/>
              <a:t>Bean</a:t>
            </a:r>
            <a:r>
              <a:t>容器使用</a:t>
            </a:r>
          </a:p>
          <a:p>
            <a:r>
              <a:t>单独使用</a:t>
            </a:r>
            <a:r>
              <a:rPr lang="en-US" altLang="zh-CN"/>
              <a:t>AOP</a:t>
            </a:r>
            <a:r>
              <a:t>功能</a:t>
            </a:r>
          </a:p>
          <a:p>
            <a:r>
              <a:t>其他</a:t>
            </a:r>
            <a:r>
              <a:rPr lang="en-US" altLang="zh-CN"/>
              <a:t>Spring</a:t>
            </a:r>
            <a:r>
              <a:t>功能，如：对消息的支持</a:t>
            </a:r>
          </a:p>
          <a:p>
            <a:r>
              <a:t>互联网应用</a:t>
            </a:r>
          </a:p>
          <a:p/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接口回顾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用于沟通的中介物的抽象化</a:t>
            </a:r>
            <a:endParaRPr lang="zh-CN" altLang="en-US"/>
          </a:p>
          <a:p>
            <a:r>
              <a:rPr lang="zh-CN" altLang="en-US"/>
              <a:t>实体把自己提供给外界的一种抽象化说明，用以由内部操作分离出外部沟通方法，使其能被修改内部而不影响外界其他实体与其交互的方式</a:t>
            </a:r>
            <a:endParaRPr lang="zh-CN" altLang="en-US"/>
          </a:p>
          <a:p>
            <a:r>
              <a:rPr lang="zh-CN" altLang="en-US"/>
              <a:t>对应</a:t>
            </a:r>
            <a:r>
              <a:rPr lang="en-US" altLang="zh-CN"/>
              <a:t>java</a:t>
            </a:r>
            <a:r>
              <a:t>的接口即声明，声明了哪些方法是对外提供的</a:t>
            </a:r>
          </a:p>
          <a:p>
            <a:r>
              <a:rPr>
                <a:sym typeface="+mn-ea"/>
              </a:rPr>
              <a:t>接口就是规范</a:t>
            </a:r>
            <a:endParaRPr lang="zh-CN" altLang="en-US"/>
          </a:p>
          <a:p/>
          <a:p/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面向接口编程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结构的设计中，分清层次及调用关系，每层只向外（上层）提供一组功能接口，各层之间仅依赖接口而非实现类。</a:t>
            </a:r>
            <a:endParaRPr lang="zh-CN" altLang="en-US"/>
          </a:p>
          <a:p>
            <a:r>
              <a:rPr lang="zh-CN" altLang="en-US"/>
              <a:t>接口实现的变动不影响各层之间的调用，这一点在公共服务中尤为重要</a:t>
            </a:r>
            <a:endParaRPr lang="zh-CN" altLang="en-US"/>
          </a:p>
          <a:p>
            <a:r>
              <a:rPr lang="zh-CN" altLang="en-US"/>
              <a:t>面向接口编程中的接口是用于隐藏具体实现和实现多态性的组件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Spring Core</a:t>
            </a:r>
            <a:r>
              <a:t>的核心知识点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IOC&amp;DI</a:t>
            </a:r>
            <a:endParaRPr lang="en-US" altLang="zh-CN"/>
          </a:p>
          <a:p>
            <a:r>
              <a:rPr lang="en-US" altLang="zh-CN"/>
              <a:t>AOP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5146</Words>
  <Application>WPS 演示</Application>
  <PresentationFormat>宽屏</PresentationFormat>
  <Paragraphs>197</Paragraphs>
  <Slides>20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1_Office 主题​​</vt:lpstr>
      <vt:lpstr>一、Spring Core入门</vt:lpstr>
      <vt:lpstr>主要内容</vt:lpstr>
      <vt:lpstr>What is Spring？</vt:lpstr>
      <vt:lpstr>为什么要用Spring</vt:lpstr>
      <vt:lpstr>Spring整体架构图</vt:lpstr>
      <vt:lpstr>Spring的用途</vt:lpstr>
      <vt:lpstr>接口回顾</vt:lpstr>
      <vt:lpstr>面向接口编程</vt:lpstr>
      <vt:lpstr>Spring Core的核心知识点</vt:lpstr>
      <vt:lpstr>关于IOC</vt:lpstr>
      <vt:lpstr>What is IOC</vt:lpstr>
      <vt:lpstr>控制反转（IOC）</vt:lpstr>
      <vt:lpstr>IOC也叫依赖注入(DI)</vt:lpstr>
      <vt:lpstr>IOC容器的优缺点</vt:lpstr>
      <vt:lpstr>Spring框架的使用</vt:lpstr>
      <vt:lpstr>引入依赖</vt:lpstr>
      <vt:lpstr>配置Spring初始化文件</vt:lpstr>
      <vt:lpstr>初始化Bean容器</vt:lpstr>
      <vt:lpstr>Web应用中加载Spring容器</vt:lpstr>
      <vt:lpstr>Spring注入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cj</cp:lastModifiedBy>
  <cp:revision>160</cp:revision>
  <dcterms:created xsi:type="dcterms:W3CDTF">2019-06-19T02:08:00Z</dcterms:created>
  <dcterms:modified xsi:type="dcterms:W3CDTF">2021-10-12T00:53:41Z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DFA1BA1E619149F2A429C7FB0434F305</vt:lpwstr>
  </property>
</Properties>
</file>